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2" r:id="rId4"/>
  </p:sldMasterIdLst>
  <p:notesMasterIdLst>
    <p:notesMasterId r:id="rId9"/>
  </p:notesMasterIdLst>
  <p:handoutMasterIdLst>
    <p:handoutMasterId r:id="rId10"/>
  </p:handoutMasterIdLst>
  <p:sldIdLst>
    <p:sldId id="258" r:id="rId5"/>
    <p:sldId id="263" r:id="rId6"/>
    <p:sldId id="260" r:id="rId7"/>
    <p:sldId id="261" r:id="rId8"/>
  </p:sldIdLst>
  <p:sldSz cx="12192000" cy="6858000"/>
  <p:notesSz cx="7010400" cy="9296400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3" orient="horz" userDrawn="1">
          <p15:clr>
            <a:srgbClr val="A4A3A4"/>
          </p15:clr>
        </p15:guide>
        <p15:guide id="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39" userDrawn="1">
          <p15:clr>
            <a:srgbClr val="A4A3A4"/>
          </p15:clr>
        </p15:guide>
        <p15:guide id="2" pos="2120" userDrawn="1">
          <p15:clr>
            <a:srgbClr val="A4A3A4"/>
          </p15:clr>
        </p15:guide>
        <p15:guide id="3" orient="horz" pos="2928" userDrawn="1">
          <p15:clr>
            <a:srgbClr val="A4A3A4"/>
          </p15:clr>
        </p15:guide>
        <p15:guide id="4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AD19"/>
    <a:srgbClr val="40826D"/>
    <a:srgbClr val="BACC6E"/>
    <a:srgbClr val="A9B3C7"/>
    <a:srgbClr val="91A63B"/>
    <a:srgbClr val="6D7D2C"/>
    <a:srgbClr val="00818E"/>
    <a:srgbClr val="789D7C"/>
    <a:srgbClr val="00B8CB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50000" autoAdjust="0"/>
  </p:normalViewPr>
  <p:slideViewPr>
    <p:cSldViewPr snapToGrid="0">
      <p:cViewPr varScale="1">
        <p:scale>
          <a:sx n="69" d="100"/>
          <a:sy n="69" d="100"/>
        </p:scale>
        <p:origin x="426" y="72"/>
      </p:cViewPr>
      <p:guideLst>
        <p:guide orient="horz" pos="4320"/>
        <p:guide orient="horz"/>
        <p:guide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22" d="100"/>
          <a:sy n="122" d="100"/>
        </p:scale>
        <p:origin x="6726" y="102"/>
      </p:cViewPr>
      <p:guideLst>
        <p:guide orient="horz" pos="2839"/>
        <p:guide pos="2120"/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2" y="8"/>
            <a:ext cx="3038476" cy="466724"/>
          </a:xfrm>
          <a:prstGeom prst="rect">
            <a:avLst/>
          </a:prstGeom>
        </p:spPr>
        <p:txBody>
          <a:bodyPr vert="horz" lIns="91272" tIns="45639" rIns="91272" bIns="4563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47" y="8"/>
            <a:ext cx="3038476" cy="466724"/>
          </a:xfrm>
          <a:prstGeom prst="rect">
            <a:avLst/>
          </a:prstGeom>
        </p:spPr>
        <p:txBody>
          <a:bodyPr vert="horz" lIns="91272" tIns="45639" rIns="91272" bIns="45639" rtlCol="0"/>
          <a:lstStyle>
            <a:lvl1pPr algn="r">
              <a:defRPr sz="1200"/>
            </a:lvl1pPr>
          </a:lstStyle>
          <a:p>
            <a:fld id="{833996CD-14A4-4580-8179-96CA8C9E6455}" type="datetimeFigureOut">
              <a:rPr lang="en-US" smtClean="0"/>
              <a:t>6/6/2022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2" y="8829687"/>
            <a:ext cx="3038476" cy="466724"/>
          </a:xfrm>
          <a:prstGeom prst="rect">
            <a:avLst/>
          </a:prstGeom>
        </p:spPr>
        <p:txBody>
          <a:bodyPr vert="horz" lIns="91272" tIns="45639" rIns="91272" bIns="4563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47" y="8829687"/>
            <a:ext cx="3038476" cy="466724"/>
          </a:xfrm>
          <a:prstGeom prst="rect">
            <a:avLst/>
          </a:prstGeom>
        </p:spPr>
        <p:txBody>
          <a:bodyPr vert="horz" lIns="91272" tIns="45639" rIns="91272" bIns="45639" rtlCol="0" anchor="b"/>
          <a:lstStyle>
            <a:lvl1pPr algn="r">
              <a:defRPr sz="1200"/>
            </a:lvl1pPr>
          </a:lstStyle>
          <a:p>
            <a:fld id="{525AA254-D7DE-46F6-A698-B477C991BF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9384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37"/>
            <a:ext cx="3037842" cy="464821"/>
          </a:xfrm>
          <a:prstGeom prst="rect">
            <a:avLst/>
          </a:prstGeom>
        </p:spPr>
        <p:txBody>
          <a:bodyPr vert="horz" lIns="91741" tIns="45863" rIns="91741" bIns="45863" rtlCol="0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64" y="37"/>
            <a:ext cx="3037842" cy="464821"/>
          </a:xfrm>
          <a:prstGeom prst="rect">
            <a:avLst/>
          </a:prstGeom>
        </p:spPr>
        <p:txBody>
          <a:bodyPr vert="horz" lIns="91741" tIns="45863" rIns="91741" bIns="45863" rtlCol="0"/>
          <a:lstStyle>
            <a:lvl1pPr algn="r">
              <a:defRPr sz="1200"/>
            </a:lvl1pPr>
            <a:extLst/>
          </a:lstStyle>
          <a:p>
            <a:fld id="{A8ADFD5B-A66C-449C-B6E8-FB716D07777D}" type="datetimeFigureOut">
              <a:rPr lang="en-US" smtClean="0"/>
              <a:pPr/>
              <a:t>6/6/2022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225" y="693738"/>
            <a:ext cx="6203950" cy="3489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41" tIns="45863" rIns="91741" bIns="45863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2" y="4415808"/>
            <a:ext cx="5608320" cy="4183381"/>
          </a:xfrm>
          <a:prstGeom prst="rect">
            <a:avLst/>
          </a:prstGeom>
        </p:spPr>
        <p:txBody>
          <a:bodyPr vert="horz" lIns="91741" tIns="45863" rIns="91741" bIns="4586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29989"/>
            <a:ext cx="3037842" cy="464821"/>
          </a:xfrm>
          <a:prstGeom prst="rect">
            <a:avLst/>
          </a:prstGeom>
        </p:spPr>
        <p:txBody>
          <a:bodyPr vert="horz" lIns="91741" tIns="45863" rIns="91741" bIns="45863" rtlCol="0" anchor="b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64" y="8829989"/>
            <a:ext cx="3037842" cy="464821"/>
          </a:xfrm>
          <a:prstGeom prst="rect">
            <a:avLst/>
          </a:prstGeom>
        </p:spPr>
        <p:txBody>
          <a:bodyPr vert="horz" lIns="91741" tIns="45863" rIns="91741" bIns="45863" rtlCol="0" anchor="b"/>
          <a:lstStyle>
            <a:lvl1pPr algn="r">
              <a:defRPr sz="1200"/>
            </a:lvl1pPr>
            <a:extLst/>
          </a:lstStyle>
          <a:p>
            <a:fld id="{CA5D3BF3-D352-46FC-8343-31F56E6730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82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3.jpeg"/><Relationship Id="rId5" Type="http://schemas.microsoft.com/office/2007/relationships/hdphoto" Target="../media/hdphoto1.wdp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1294FA-7E82-45FD-B4B9-9AFF6EE849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91" y="434877"/>
            <a:ext cx="2380408" cy="5684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222190-7453-4470-8DCC-9BEE5F140685}"/>
              </a:ext>
            </a:extLst>
          </p:cNvPr>
          <p:cNvSpPr txBox="1"/>
          <p:nvPr userDrawn="1"/>
        </p:nvSpPr>
        <p:spPr>
          <a:xfrm>
            <a:off x="455203" y="1100425"/>
            <a:ext cx="22248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DRIVING ADVANCEMENTS IN GLOBAL MOBILITY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FDD394A-C43D-4BBA-936C-68F31A029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1279" y="1100424"/>
            <a:ext cx="6885588" cy="1107354"/>
          </a:xfrm>
          <a:prstGeom prst="rect">
            <a:avLst/>
          </a:prstGeom>
        </p:spPr>
        <p:txBody>
          <a:bodyPr tIns="0" rIns="0">
            <a:noAutofit/>
          </a:bodyPr>
          <a:lstStyle>
            <a:lvl1pPr>
              <a:defRPr sz="3600" b="1"/>
            </a:lvl1pPr>
          </a:lstStyle>
          <a:p>
            <a:r>
              <a:rPr lang="ca-ES"/>
              <a:t>Feu clic aquí per editar l'estil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half2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D6C2AC-6A78-4DF6-9C46-4606C17BB7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5779346" y="0"/>
            <a:ext cx="41695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AE6221-1287-495B-A665-2A045C8B4D03}"/>
              </a:ext>
            </a:extLst>
          </p:cNvPr>
          <p:cNvSpPr/>
          <p:nvPr userDrawn="1"/>
        </p:nvSpPr>
        <p:spPr>
          <a:xfrm>
            <a:off x="6092111" y="0"/>
            <a:ext cx="6096000" cy="6858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4E6DE2-2207-496B-BFA1-966FB45BE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AA28D-8131-44F9-AC97-4CEFB7B403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A2E03D-9F5B-5343-B21F-62525800774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62DB56-9FE9-4107-BA97-D97955E9C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kern="0" spc="100">
                <a:cs typeface="Arial Narrow"/>
              </a:rPr>
              <a:t>TENNECO CONFIDENTIAL</a:t>
            </a:r>
            <a:endParaRPr lang="en-US" kern="0" spc="100" dirty="0">
              <a:cs typeface="Arial Narrow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F3BDFA-934B-4A63-9CAA-BF5B86CADD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954" y="6551896"/>
            <a:ext cx="894047" cy="21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68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half2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5C9A13-8FC5-4EE3-8131-322E8946F4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>
            <a:off x="5991171" y="6673"/>
            <a:ext cx="41695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FCE5D6A-D4EF-4DA4-9681-9C00AE33C18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B403F1-5A37-4625-BB4A-92FF54201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998E5C-F8B1-404B-B315-3A174C8A2E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A2E03D-9F5B-5343-B21F-62525800774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35B48D-F8AC-446D-BC51-C0AD18E7D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kern="0" spc="100">
                <a:cs typeface="Arial Narrow"/>
              </a:rPr>
              <a:t>TENNECO CONFIDENTIAL</a:t>
            </a:r>
            <a:endParaRPr lang="en-US" kern="0" spc="100" dirty="0"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11848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half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FC73B-0E65-4E4A-82FD-F1CB8DCA7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DFA907-6D7C-41A1-8087-F54607353C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A2E03D-9F5B-5343-B21F-62525800774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CDD05B-4C09-456B-8AE7-8982BEF9C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kern="0" spc="100">
                <a:cs typeface="Arial Narrow"/>
              </a:rPr>
              <a:t>TENNECO CONFIDENTIAL</a:t>
            </a:r>
            <a:endParaRPr lang="en-US" kern="0" spc="100" dirty="0">
              <a:cs typeface="Arial Narrow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51E90E-1F6A-4480-8DFC-DAC47D42A5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rot="16200000" flipH="1">
            <a:off x="8555311" y="101678"/>
            <a:ext cx="41695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7BF4972-3F3A-4DDC-9690-4753E627F1AE}"/>
              </a:ext>
            </a:extLst>
          </p:cNvPr>
          <p:cNvSpPr/>
          <p:nvPr userDrawn="1"/>
        </p:nvSpPr>
        <p:spPr>
          <a:xfrm>
            <a:off x="0" y="10164"/>
            <a:ext cx="12192000" cy="34188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3773319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half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F69385-AC6D-49AF-8F8A-A2CA534021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rot="5400000" flipH="1" flipV="1">
            <a:off x="8561135" y="-154583"/>
            <a:ext cx="41695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C6C9F21-7A38-45BE-A13F-81C5997D1C8B}"/>
              </a:ext>
            </a:extLst>
          </p:cNvPr>
          <p:cNvSpPr/>
          <p:nvPr userDrawn="1"/>
        </p:nvSpPr>
        <p:spPr>
          <a:xfrm>
            <a:off x="16023" y="3366394"/>
            <a:ext cx="12192000" cy="3490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293371-60DF-4F81-8D58-1C9D00B34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DEEDCE-E180-41E2-AFD5-CFAA4BD3BD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A2E03D-9F5B-5343-B21F-62525800774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3395B3-F9A0-459C-B1D8-5B3284338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kern="0" spc="100">
                <a:cs typeface="Arial Narrow"/>
              </a:rPr>
              <a:t>TENNECO CONFIDENTIAL</a:t>
            </a:r>
            <a:endParaRPr lang="en-US" kern="0" spc="100" dirty="0">
              <a:cs typeface="Arial Narrow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4B0001-E9F2-4760-8CB8-EA3778FE7E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954" y="6551896"/>
            <a:ext cx="894047" cy="21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8344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C005D2-93EE-435F-A378-59E4AA6464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A2E03D-9F5B-5343-B21F-62525800774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Google Shape;35;p7">
            <a:extLst>
              <a:ext uri="{FF2B5EF4-FFF2-40B4-BE49-F238E27FC236}">
                <a16:creationId xmlns:a16="http://schemas.microsoft.com/office/drawing/2014/main" id="{CD451661-791A-484A-AE57-A5D6C0C9427E}"/>
              </a:ext>
            </a:extLst>
          </p:cNvPr>
          <p:cNvSpPr/>
          <p:nvPr userDrawn="1"/>
        </p:nvSpPr>
        <p:spPr>
          <a:xfrm>
            <a:off x="0" y="-1"/>
            <a:ext cx="5467349" cy="6858001"/>
          </a:xfrm>
          <a:custGeom>
            <a:avLst/>
            <a:gdLst/>
            <a:ahLst/>
            <a:cxnLst/>
            <a:rect l="l" t="t" r="r" b="b"/>
            <a:pathLst>
              <a:path w="339068" h="206136" extrusionOk="0">
                <a:moveTo>
                  <a:pt x="139274" y="0"/>
                </a:moveTo>
                <a:lnTo>
                  <a:pt x="0" y="264"/>
                </a:lnTo>
                <a:lnTo>
                  <a:pt x="0" y="206045"/>
                </a:lnTo>
                <a:lnTo>
                  <a:pt x="339068" y="206136"/>
                </a:lnTo>
                <a:close/>
              </a:path>
            </a:pathLst>
          </a:custGeom>
          <a:solidFill>
            <a:srgbClr val="E5F0F6"/>
          </a:solidFill>
          <a:ln>
            <a:noFill/>
          </a:ln>
        </p:spPr>
        <p:txBody>
          <a:bodyPr/>
          <a:lstStyle/>
          <a:p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96BECF-7596-42F5-9CD6-ADEC9C8C4F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0512" flipH="1">
            <a:off x="3935269" y="3743915"/>
            <a:ext cx="1365251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2D385E-0D3E-4A4E-9B1E-0B74DF003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kern="0" spc="100">
                <a:cs typeface="Arial Narrow"/>
              </a:rPr>
              <a:t>TENNECO CONFIDENTIAL</a:t>
            </a:r>
            <a:endParaRPr lang="en-US" kern="0" spc="100" dirty="0">
              <a:cs typeface="Arial Narrow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EF37E482-F7B2-4F34-BD6E-958F8E9918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762" y="4617646"/>
            <a:ext cx="3127881" cy="149579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rtl="0">
              <a:defRPr sz="3600" b="1">
                <a:solidFill>
                  <a:schemeClr val="tx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49661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618ADD-8C04-42C9-A3E1-AE4852F2BE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A2E03D-9F5B-5343-B21F-62525800774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0614DB-00F5-478A-80E6-488151FF1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kern="0" spc="100">
                <a:cs typeface="Arial Narrow"/>
              </a:rPr>
              <a:t>TENNECO CONFIDENTIAL</a:t>
            </a:r>
            <a:endParaRPr lang="en-US" kern="0" spc="100" dirty="0">
              <a:cs typeface="Arial Narrow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E969BB5-124F-4DB7-AECA-8A5FF1F473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4373" y="4437233"/>
            <a:ext cx="7309147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7A285AC-9E57-42D4-909E-889B4BE5B63E}"/>
              </a:ext>
            </a:extLst>
          </p:cNvPr>
          <p:cNvGrpSpPr/>
          <p:nvPr userDrawn="1"/>
        </p:nvGrpSpPr>
        <p:grpSpPr>
          <a:xfrm>
            <a:off x="0" y="0"/>
            <a:ext cx="12192000" cy="3890963"/>
            <a:chOff x="0" y="-1"/>
            <a:chExt cx="12192000" cy="389096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AF19EF2-331F-48B1-878C-7D33B39893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4336"/>
              <a:ext cx="12192000" cy="3876040"/>
            </a:xfrm>
            <a:prstGeom prst="rect">
              <a:avLst/>
            </a:prstGeom>
          </p:spPr>
        </p:pic>
        <p:sp>
          <p:nvSpPr>
            <p:cNvPr id="8" name="Rectangle 13">
              <a:extLst>
                <a:ext uri="{FF2B5EF4-FFF2-40B4-BE49-F238E27FC236}">
                  <a16:creationId xmlns:a16="http://schemas.microsoft.com/office/drawing/2014/main" id="{4D4F1EA3-BEA7-4A4E-ADEF-04E823A9FC95}"/>
                </a:ext>
              </a:extLst>
            </p:cNvPr>
            <p:cNvSpPr/>
            <p:nvPr/>
          </p:nvSpPr>
          <p:spPr>
            <a:xfrm>
              <a:off x="0" y="-1"/>
              <a:ext cx="3846095" cy="3890963"/>
            </a:xfrm>
            <a:custGeom>
              <a:avLst/>
              <a:gdLst>
                <a:gd name="connsiteX0" fmla="*/ 0 w 3948810"/>
                <a:gd name="connsiteY0" fmla="*/ 0 h 3873096"/>
                <a:gd name="connsiteX1" fmla="*/ 3948810 w 3948810"/>
                <a:gd name="connsiteY1" fmla="*/ 0 h 3873096"/>
                <a:gd name="connsiteX2" fmla="*/ 3948810 w 3948810"/>
                <a:gd name="connsiteY2" fmla="*/ 3873096 h 3873096"/>
                <a:gd name="connsiteX3" fmla="*/ 0 w 3948810"/>
                <a:gd name="connsiteY3" fmla="*/ 3873096 h 3873096"/>
                <a:gd name="connsiteX4" fmla="*/ 0 w 3948810"/>
                <a:gd name="connsiteY4" fmla="*/ 0 h 3873096"/>
                <a:gd name="connsiteX0" fmla="*/ 0 w 3948810"/>
                <a:gd name="connsiteY0" fmla="*/ 0 h 3873096"/>
                <a:gd name="connsiteX1" fmla="*/ 3267378 w 3948810"/>
                <a:gd name="connsiteY1" fmla="*/ 0 h 3873096"/>
                <a:gd name="connsiteX2" fmla="*/ 3948810 w 3948810"/>
                <a:gd name="connsiteY2" fmla="*/ 3873096 h 3873096"/>
                <a:gd name="connsiteX3" fmla="*/ 0 w 3948810"/>
                <a:gd name="connsiteY3" fmla="*/ 3873096 h 3873096"/>
                <a:gd name="connsiteX4" fmla="*/ 0 w 3948810"/>
                <a:gd name="connsiteY4" fmla="*/ 0 h 3873096"/>
                <a:gd name="connsiteX0" fmla="*/ 0 w 3948810"/>
                <a:gd name="connsiteY0" fmla="*/ 0 h 3873096"/>
                <a:gd name="connsiteX1" fmla="*/ 3826501 w 3948810"/>
                <a:gd name="connsiteY1" fmla="*/ 0 h 3873096"/>
                <a:gd name="connsiteX2" fmla="*/ 3948810 w 3948810"/>
                <a:gd name="connsiteY2" fmla="*/ 3873096 h 3873096"/>
                <a:gd name="connsiteX3" fmla="*/ 0 w 3948810"/>
                <a:gd name="connsiteY3" fmla="*/ 3873096 h 3873096"/>
                <a:gd name="connsiteX4" fmla="*/ 0 w 3948810"/>
                <a:gd name="connsiteY4" fmla="*/ 0 h 3873096"/>
                <a:gd name="connsiteX0" fmla="*/ 0 w 3826501"/>
                <a:gd name="connsiteY0" fmla="*/ 0 h 3873096"/>
                <a:gd name="connsiteX1" fmla="*/ 3826501 w 3826501"/>
                <a:gd name="connsiteY1" fmla="*/ 0 h 3873096"/>
                <a:gd name="connsiteX2" fmla="*/ 1549238 w 3826501"/>
                <a:gd name="connsiteY2" fmla="*/ 3861447 h 3873096"/>
                <a:gd name="connsiteX3" fmla="*/ 0 w 3826501"/>
                <a:gd name="connsiteY3" fmla="*/ 3873096 h 3873096"/>
                <a:gd name="connsiteX4" fmla="*/ 0 w 3826501"/>
                <a:gd name="connsiteY4" fmla="*/ 0 h 3873096"/>
                <a:gd name="connsiteX0" fmla="*/ 0 w 3826501"/>
                <a:gd name="connsiteY0" fmla="*/ 0 h 3873096"/>
                <a:gd name="connsiteX1" fmla="*/ 3826501 w 3826501"/>
                <a:gd name="connsiteY1" fmla="*/ 0 h 3873096"/>
                <a:gd name="connsiteX2" fmla="*/ 1619128 w 3826501"/>
                <a:gd name="connsiteY2" fmla="*/ 3867271 h 3873096"/>
                <a:gd name="connsiteX3" fmla="*/ 0 w 3826501"/>
                <a:gd name="connsiteY3" fmla="*/ 3873096 h 3873096"/>
                <a:gd name="connsiteX4" fmla="*/ 0 w 3826501"/>
                <a:gd name="connsiteY4" fmla="*/ 0 h 3873096"/>
                <a:gd name="connsiteX0" fmla="*/ 0 w 3817048"/>
                <a:gd name="connsiteY0" fmla="*/ 0 h 3873096"/>
                <a:gd name="connsiteX1" fmla="*/ 3817048 w 3817048"/>
                <a:gd name="connsiteY1" fmla="*/ 0 h 3873096"/>
                <a:gd name="connsiteX2" fmla="*/ 1619128 w 3817048"/>
                <a:gd name="connsiteY2" fmla="*/ 3867271 h 3873096"/>
                <a:gd name="connsiteX3" fmla="*/ 0 w 3817048"/>
                <a:gd name="connsiteY3" fmla="*/ 3873096 h 3873096"/>
                <a:gd name="connsiteX4" fmla="*/ 0 w 3817048"/>
                <a:gd name="connsiteY4" fmla="*/ 0 h 3873096"/>
                <a:gd name="connsiteX0" fmla="*/ 0 w 3817048"/>
                <a:gd name="connsiteY0" fmla="*/ 0 h 3873096"/>
                <a:gd name="connsiteX1" fmla="*/ 3817048 w 3817048"/>
                <a:gd name="connsiteY1" fmla="*/ 0 h 3873096"/>
                <a:gd name="connsiteX2" fmla="*/ 1623855 w 3817048"/>
                <a:gd name="connsiteY2" fmla="*/ 3867271 h 3873096"/>
                <a:gd name="connsiteX3" fmla="*/ 0 w 3817048"/>
                <a:gd name="connsiteY3" fmla="*/ 3873096 h 3873096"/>
                <a:gd name="connsiteX4" fmla="*/ 0 w 3817048"/>
                <a:gd name="connsiteY4" fmla="*/ 0 h 3873096"/>
                <a:gd name="connsiteX0" fmla="*/ 0 w 3817048"/>
                <a:gd name="connsiteY0" fmla="*/ 0 h 3873096"/>
                <a:gd name="connsiteX1" fmla="*/ 3817048 w 3817048"/>
                <a:gd name="connsiteY1" fmla="*/ 0 h 3873096"/>
                <a:gd name="connsiteX2" fmla="*/ 1623855 w 3817048"/>
                <a:gd name="connsiteY2" fmla="*/ 3867271 h 3873096"/>
                <a:gd name="connsiteX3" fmla="*/ 0 w 3817048"/>
                <a:gd name="connsiteY3" fmla="*/ 3873096 h 3873096"/>
                <a:gd name="connsiteX4" fmla="*/ 0 w 3817048"/>
                <a:gd name="connsiteY4" fmla="*/ 0 h 3873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7048" h="3873096">
                  <a:moveTo>
                    <a:pt x="0" y="0"/>
                  </a:moveTo>
                  <a:lnTo>
                    <a:pt x="3817048" y="0"/>
                  </a:lnTo>
                  <a:lnTo>
                    <a:pt x="1623855" y="3867271"/>
                  </a:lnTo>
                  <a:lnTo>
                    <a:pt x="0" y="38730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F2F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ED16900-DAB0-4ACF-A623-416C937CFDB1}"/>
                </a:ext>
              </a:extLst>
            </p:cNvPr>
            <p:cNvGrpSpPr/>
            <p:nvPr/>
          </p:nvGrpSpPr>
          <p:grpSpPr>
            <a:xfrm>
              <a:off x="281330" y="250935"/>
              <a:ext cx="2803189" cy="3375802"/>
              <a:chOff x="281330" y="250935"/>
              <a:chExt cx="2803189" cy="3375802"/>
            </a:xfrm>
          </p:grpSpPr>
          <p:pic>
            <p:nvPicPr>
              <p:cNvPr id="10" name="Picture 39">
                <a:extLst>
                  <a:ext uri="{FF2B5EF4-FFF2-40B4-BE49-F238E27FC236}">
                    <a16:creationId xmlns:a16="http://schemas.microsoft.com/office/drawing/2014/main" id="{405F689E-9E0B-4DA7-B25F-E86A678172A2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2060056" y="250935"/>
                <a:ext cx="1024463" cy="278143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11" name="Picture 45">
                <a:extLst>
                  <a:ext uri="{FF2B5EF4-FFF2-40B4-BE49-F238E27FC236}">
                    <a16:creationId xmlns:a16="http://schemas.microsoft.com/office/drawing/2014/main" id="{548EFD87-0BD5-4958-A0D4-A2B5BBE639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2" b="88172" l="9205" r="93305">
                            <a14:foregroundMark x1="11715" y1="30108" x2="11715" y2="30108"/>
                            <a14:foregroundMark x1="89121" y1="53763" x2="89121" y2="53763"/>
                            <a14:foregroundMark x1="93305" y1="21505" x2="93305" y2="21505"/>
                            <a14:foregroundMark x1="74059" y1="81720" x2="74059" y2="81720"/>
                            <a14:foregroundMark x1="21757" y1="82796" x2="21757" y2="82796"/>
                            <a14:foregroundMark x1="25941" y1="82796" x2="25941" y2="82796"/>
                            <a14:foregroundMark x1="26360" y1="84946" x2="26360" y2="84946"/>
                            <a14:foregroundMark x1="27197" y1="87097" x2="27197" y2="87097"/>
                            <a14:foregroundMark x1="31799" y1="84946" x2="31799" y2="84946"/>
                            <a14:foregroundMark x1="34310" y1="83871" x2="34310" y2="83871"/>
                            <a14:foregroundMark x1="36402" y1="84946" x2="36402" y2="84946"/>
                            <a14:foregroundMark x1="43933" y1="82796" x2="43933" y2="82796"/>
                            <a14:foregroundMark x1="47699" y1="81720" x2="47699" y2="81720"/>
                            <a14:foregroundMark x1="54812" y1="84946" x2="54812" y2="84946"/>
                            <a14:foregroundMark x1="54393" y1="78495" x2="54393" y2="78495"/>
                            <a14:foregroundMark x1="57741" y1="81720" x2="57741" y2="81720"/>
                            <a14:foregroundMark x1="61925" y1="81720" x2="61925" y2="81720"/>
                            <a14:foregroundMark x1="78661" y1="81720" x2="78661" y2="81720"/>
                            <a14:foregroundMark x1="93305" y1="66667" x2="93305" y2="6666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852784" y="2194266"/>
                <a:ext cx="1167461" cy="487943"/>
              </a:xfrm>
              <a:prstGeom prst="rect">
                <a:avLst/>
              </a:prstGeom>
              <a:noFill/>
            </p:spPr>
          </p:pic>
          <p:pic>
            <p:nvPicPr>
              <p:cNvPr id="12" name="Picture 43">
                <a:extLst>
                  <a:ext uri="{FF2B5EF4-FFF2-40B4-BE49-F238E27FC236}">
                    <a16:creationId xmlns:a16="http://schemas.microsoft.com/office/drawing/2014/main" id="{3AA489FD-E1F2-4B7A-A413-F0C5C9C9D355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625070" y="2824410"/>
                <a:ext cx="914979" cy="369371"/>
              </a:xfrm>
              <a:prstGeom prst="rect">
                <a:avLst/>
              </a:prstGeom>
              <a:solidFill>
                <a:srgbClr val="FFFFFF"/>
              </a:solidFill>
            </p:spPr>
          </p:pic>
          <p:pic>
            <p:nvPicPr>
              <p:cNvPr id="13" name="Picture 60">
                <a:extLst>
                  <a:ext uri="{FF2B5EF4-FFF2-40B4-BE49-F238E27FC236}">
                    <a16:creationId xmlns:a16="http://schemas.microsoft.com/office/drawing/2014/main" id="{5B802867-944C-4283-97D0-BDC2F73C7C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8929" b="89286" l="2331" r="99576">
                            <a14:foregroundMark x1="6780" y1="35714" x2="9534" y2="14286"/>
                            <a14:foregroundMark x1="4449" y1="83929" x2="6356" y2="78571"/>
                            <a14:foregroundMark x1="17585" y1="62500" x2="17585" y2="62500"/>
                            <a14:foregroundMark x1="2331" y1="41071" x2="15466" y2="12500"/>
                            <a14:foregroundMark x1="17585" y1="73214" x2="17585" y2="73214"/>
                            <a14:foregroundMark x1="16314" y1="76786" x2="20339" y2="25000"/>
                            <a14:foregroundMark x1="31992" y1="46429" x2="35381" y2="42857"/>
                            <a14:foregroundMark x1="30085" y1="82143" x2="30508" y2="42857"/>
                            <a14:foregroundMark x1="45127" y1="83929" x2="48517" y2="87500"/>
                            <a14:foregroundMark x1="57839" y1="76786" x2="57839" y2="50000"/>
                            <a14:foregroundMark x1="60381" y1="50000" x2="62924" y2="55357"/>
                            <a14:foregroundMark x1="71610" y1="66071" x2="71610" y2="41071"/>
                            <a14:foregroundMark x1="75000" y1="55357" x2="77542" y2="55357"/>
                            <a14:foregroundMark x1="84110" y1="60714" x2="87500" y2="44643"/>
                            <a14:foregroundMark x1="93644" y1="55357" x2="95127" y2="37500"/>
                            <a14:foregroundMark x1="98305" y1="14286" x2="99576" y2="10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281330" y="3428494"/>
                <a:ext cx="974634" cy="198243"/>
              </a:xfrm>
              <a:prstGeom prst="rect">
                <a:avLst/>
              </a:prstGeom>
              <a:noFill/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E7329DD-D1FD-458E-8B71-0FAC3619F9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36515" y="750050"/>
                <a:ext cx="1513879" cy="240539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68162CC-F08A-4770-9A9C-F66D72987F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8528" y="1248419"/>
                <a:ext cx="1590580" cy="211356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9A558B11-ACD1-4C5F-BF51-E8B30C901C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6645" y="1781006"/>
                <a:ext cx="1306809" cy="2113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912919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618ADD-8C04-42C9-A3E1-AE4852F2BE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A2E03D-9F5B-5343-B21F-62525800774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0614DB-00F5-478A-80E6-488151FF1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kern="0" spc="100">
                <a:cs typeface="Arial Narrow"/>
              </a:rPr>
              <a:t>TENNECO CONFIDENTIAL</a:t>
            </a:r>
            <a:endParaRPr lang="en-US" kern="0" spc="100" dirty="0">
              <a:cs typeface="Arial Narrow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E969BB5-124F-4DB7-AECA-8A5FF1F473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4373" y="4437233"/>
            <a:ext cx="7309147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34EC838-D39C-4C35-A2D6-2CDA3245B4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337"/>
            <a:ext cx="12192000" cy="388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286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append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618ADD-8C04-42C9-A3E1-AE4852F2BE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A2E03D-9F5B-5343-B21F-62525800774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0614DB-00F5-478A-80E6-488151FF1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kern="0" spc="100">
                <a:cs typeface="Arial Narrow"/>
              </a:rPr>
              <a:t>TENNECO CONFIDENTIAL</a:t>
            </a:r>
            <a:endParaRPr lang="en-US" kern="0" spc="100" dirty="0">
              <a:cs typeface="Arial Narrow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E969BB5-124F-4DB7-AECA-8A5FF1F473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4373" y="4437233"/>
            <a:ext cx="7309147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</a:lstStyle>
          <a:p>
            <a:pPr marL="0" marR="0" lvl="0" indent="0" algn="l" defTabSz="34287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latin typeface="+mj-lt"/>
              </a:rPr>
              <a:t>Appendix</a:t>
            </a:r>
          </a:p>
          <a:p>
            <a:endParaRPr lang="en-US" dirty="0"/>
          </a:p>
        </p:txBody>
      </p:sp>
      <p:pic>
        <p:nvPicPr>
          <p:cNvPr id="6" name="Picture 5" descr="A red sports car on a road&#10;&#10;Description automatically generated">
            <a:extLst>
              <a:ext uri="{FF2B5EF4-FFF2-40B4-BE49-F238E27FC236}">
                <a16:creationId xmlns:a16="http://schemas.microsoft.com/office/drawing/2014/main" id="{7BFD8CEE-569B-4DAC-ABE8-9407330A0E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389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74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618ADD-8C04-42C9-A3E1-AE4852F2BE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A2E03D-9F5B-5343-B21F-62525800774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0614DB-00F5-478A-80E6-488151FF1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kern="0" spc="100">
                <a:cs typeface="Arial Narrow"/>
              </a:rPr>
              <a:t>TENNECO CONFIDENTIAL</a:t>
            </a:r>
            <a:endParaRPr lang="en-US" kern="0" spc="100" dirty="0">
              <a:cs typeface="Arial Narrow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E969BB5-124F-4DB7-AECA-8A5FF1F473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4373" y="4437233"/>
            <a:ext cx="7309147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</a:lstStyle>
          <a:p>
            <a:pPr lvl="0"/>
            <a:r>
              <a:rPr lang="ca-ES"/>
              <a:t>Feu clic per editar els estils del text del patró</a:t>
            </a:r>
          </a:p>
        </p:txBody>
      </p:sp>
    </p:spTree>
    <p:extLst>
      <p:ext uri="{BB962C8B-B14F-4D97-AF65-F5344CB8AC3E}">
        <p14:creationId xmlns:p14="http://schemas.microsoft.com/office/powerpoint/2010/main" val="9162926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Tenneco logo 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348" y="2657058"/>
            <a:ext cx="4947313" cy="1181523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tional cover page B/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F5A5B8D-7F39-4BF6-83BE-EF94E5C17F1C}"/>
              </a:ext>
            </a:extLst>
          </p:cNvPr>
          <p:cNvSpPr/>
          <p:nvPr userDrawn="1"/>
        </p:nvSpPr>
        <p:spPr>
          <a:xfrm>
            <a:off x="0" y="0"/>
            <a:ext cx="3785731" cy="613871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63B6AA-2261-4177-8EB5-383857B71053}"/>
              </a:ext>
            </a:extLst>
          </p:cNvPr>
          <p:cNvSpPr/>
          <p:nvPr userDrawn="1"/>
        </p:nvSpPr>
        <p:spPr>
          <a:xfrm>
            <a:off x="3192149" y="2834155"/>
            <a:ext cx="8999851" cy="402384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080168-8A5B-4FB8-AFF6-C49854959E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78" y="434875"/>
            <a:ext cx="2380408" cy="5684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989B56-7B21-4F55-A44B-CD2FCCE726AB}"/>
              </a:ext>
            </a:extLst>
          </p:cNvPr>
          <p:cNvSpPr txBox="1"/>
          <p:nvPr userDrawn="1"/>
        </p:nvSpPr>
        <p:spPr>
          <a:xfrm>
            <a:off x="717289" y="1100424"/>
            <a:ext cx="22248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DRIVING ADVANCEMENTS IN GLOBAL MOBILITY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98DEC00-EE2B-4C95-AB59-5A9053FF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1279" y="1100424"/>
            <a:ext cx="6885588" cy="1107354"/>
          </a:xfrm>
          <a:prstGeom prst="rect">
            <a:avLst/>
          </a:prstGeom>
        </p:spPr>
        <p:txBody>
          <a:bodyPr tIns="0" rIns="0">
            <a:noAutofit/>
          </a:bodyPr>
          <a:lstStyle>
            <a:lvl1pPr>
              <a:defRPr sz="3600" b="1"/>
            </a:lvl1pPr>
          </a:lstStyle>
          <a:p>
            <a:r>
              <a:rPr lang="ca-ES"/>
              <a:t>Feu clic aquí per editar l'estil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133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ció personalitz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C8ED6-8363-4F9D-AF02-51EF82630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B5F742-2569-49D4-8C59-24C9B650AD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A2E03D-9F5B-5343-B21F-62525800774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4456A8-9ADE-4D04-B1EC-631C1CF2D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kern="0" spc="100" dirty="0">
                <a:cs typeface="Arial Narrow"/>
              </a:rPr>
              <a:t>TENNECO CONFIDENTIAL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98C734D-F42D-4E59-BD43-D60C6ED55D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289" y="1352940"/>
            <a:ext cx="10944705" cy="4499221"/>
          </a:xfrm>
          <a:prstGeom prst="rect">
            <a:avLst/>
          </a:prstGeom>
        </p:spPr>
        <p:txBody>
          <a:bodyPr rIns="0"/>
          <a:lstStyle>
            <a:lvl1pPr marL="210725" indent="-210725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557171" indent="-214297">
              <a:buClr>
                <a:schemeClr val="tx1"/>
              </a:buClr>
              <a:buFont typeface="Segoe UI" panose="020B0502040204020203" pitchFamily="34" charset="0"/>
              <a:buChar char="−"/>
              <a:defRPr/>
            </a:lvl2pPr>
            <a:lvl3pPr marL="857187" indent="-128579">
              <a:buClr>
                <a:schemeClr val="tx1"/>
              </a:buClr>
              <a:buFont typeface="Wingdings" panose="05000000000000000000" pitchFamily="2" charset="2"/>
              <a:buChar char="§"/>
              <a:defRPr/>
            </a:lvl3pPr>
            <a:lvl4pPr marL="1200061" indent="-171438">
              <a:buClr>
                <a:schemeClr val="tx1"/>
              </a:buClr>
              <a:buFont typeface="Arial" panose="020B0604020202020204" pitchFamily="34" charset="0"/>
              <a:buChar char="•"/>
              <a:defRPr/>
            </a:lvl4pPr>
            <a:lvl5pPr marL="1542935" indent="-133339">
              <a:buClr>
                <a:schemeClr val="tx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E988EBFC-29BE-4360-BB12-6214FABC4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9285" y="773502"/>
            <a:ext cx="11024275" cy="57943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lang="en-US" sz="2000" b="0" kern="1200" dirty="0">
                <a:solidFill>
                  <a:schemeClr val="bg1">
                    <a:lumMod val="50000"/>
                  </a:scheme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578" lvl="0" indent="-228578" algn="l" defTabSz="914309" rtl="0" eaLnBrk="1" latinLnBrk="0" hangingPunct="1">
              <a:lnSpc>
                <a:spcPts val="31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5172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37AA2-AE70-4763-B0DC-4966B08E4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7B0037-19AF-4121-8852-EB29F71BE2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A2E03D-9F5B-5343-B21F-62525800774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0E5B40-3B18-427C-B257-AA2C6CA3F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kern="0" spc="100">
                <a:cs typeface="Arial Narrow"/>
              </a:rPr>
              <a:t>TENNECO CONFIDENTIAL</a:t>
            </a:r>
            <a:endParaRPr lang="en-US" kern="0" spc="100" dirty="0"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318474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AC2B90-2B20-4387-924A-DB55181F7F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A2E03D-9F5B-5343-B21F-62525800774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B0A03C-6423-4B31-B963-24EA0E143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kern="0" spc="100" dirty="0">
                <a:cs typeface="Arial Narrow"/>
              </a:rPr>
              <a:t>TENNECO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76650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highligh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72A846-13CB-434A-A5D8-6DF5C4A11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>
            <a:off x="7072422" y="0"/>
            <a:ext cx="41695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852ED9D-A47B-439C-9538-591DEFF73947}"/>
              </a:ext>
            </a:extLst>
          </p:cNvPr>
          <p:cNvSpPr/>
          <p:nvPr userDrawn="1"/>
        </p:nvSpPr>
        <p:spPr bwMode="white">
          <a:xfrm>
            <a:off x="3" y="0"/>
            <a:ext cx="717195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rt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5A188B-BF82-437F-B848-57668AEE9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8DF8F0-E567-47A8-95DB-5EA1DEFB3E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A2E03D-9F5B-5343-B21F-62525800774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84863-D9F7-49B5-8BAA-17ADE66A3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kern="0" spc="100">
                <a:cs typeface="Arial Narrow"/>
              </a:rPr>
              <a:t>TENNECO CONFIDENTIAL</a:t>
            </a:r>
            <a:endParaRPr lang="en-US" kern="0" spc="100" dirty="0"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376577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highlight2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92E193-8E73-4261-AA3C-D7D8A3FBD9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>
            <a:off x="8947714" y="0"/>
            <a:ext cx="41695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078545-1CC2-4F91-AD6A-4A06A58E78E6}"/>
              </a:ext>
            </a:extLst>
          </p:cNvPr>
          <p:cNvSpPr/>
          <p:nvPr userDrawn="1"/>
        </p:nvSpPr>
        <p:spPr bwMode="white">
          <a:xfrm>
            <a:off x="0" y="0"/>
            <a:ext cx="90342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rt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41BC86-EBD7-4A7E-A680-E5498B687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37BF3A-F27A-4A33-93C4-91397D4AD3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A2E03D-9F5B-5343-B21F-62525800774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9B0B35-81B4-49C4-89F3-8CC8A093A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kern="0" spc="100" dirty="0">
                <a:cs typeface="Arial Narrow"/>
              </a:rPr>
              <a:t>TENNECO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268955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itle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BC6D8A-EAF2-4184-B2B9-06CE83E593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770081" y="0"/>
            <a:ext cx="41695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D79AF4-5ADB-4E5E-A0E8-09488166DD3C}"/>
              </a:ext>
            </a:extLst>
          </p:cNvPr>
          <p:cNvSpPr/>
          <p:nvPr userDrawn="1"/>
        </p:nvSpPr>
        <p:spPr bwMode="ltGray">
          <a:xfrm>
            <a:off x="4080764" y="-1309"/>
            <a:ext cx="8111237" cy="685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rt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48811F-3B8D-4521-90DD-8FC1D71718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A2E03D-9F5B-5343-B21F-62525800774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4AA5B8-A64C-4BFD-8BD2-5F3097225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kern="0" spc="100">
                <a:cs typeface="Arial Narrow"/>
              </a:rPr>
              <a:t>TENNECO CONFIDENTIAL</a:t>
            </a:r>
            <a:endParaRPr lang="en-US" kern="0" spc="100" dirty="0">
              <a:cs typeface="Arial Narrow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2F6158-E6CC-4A3C-873E-D5329FA4EE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954" y="6551896"/>
            <a:ext cx="894047" cy="21214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06354DE-263B-47DC-BD74-1AA2BE68E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623" y="407695"/>
            <a:ext cx="3130798" cy="1024128"/>
          </a:xfrm>
        </p:spPr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29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itle2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B10717-7859-41CE-98B5-CB15EB4856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2931575" y="6673"/>
            <a:ext cx="41695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DFDBCF1-5D66-4C84-A5DD-86ECE33A6C65}"/>
              </a:ext>
            </a:extLst>
          </p:cNvPr>
          <p:cNvSpPr/>
          <p:nvPr userDrawn="1"/>
        </p:nvSpPr>
        <p:spPr bwMode="ltGray">
          <a:xfrm>
            <a:off x="3245749" y="5370"/>
            <a:ext cx="8942095" cy="685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rt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E10767-F91B-42EF-BCE0-E24EE8DBC5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A2E03D-9F5B-5343-B21F-62525800774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854345-B904-48D7-B919-B1FC5E991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kern="0" spc="100">
                <a:cs typeface="Arial Narrow"/>
              </a:rPr>
              <a:t>TENNECO CONFIDENTIAL</a:t>
            </a:r>
            <a:endParaRPr lang="en-US" kern="0" spc="100" dirty="0">
              <a:cs typeface="Arial Narrow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C53371-739D-44E7-BF8A-C608C5C0C7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954" y="6551896"/>
            <a:ext cx="894047" cy="21214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5F796EB-D69E-464E-BC82-76D04FD24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623" y="407695"/>
            <a:ext cx="2499963" cy="1438578"/>
          </a:xfrm>
        </p:spPr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924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9283" y="0"/>
            <a:ext cx="10945480" cy="1024128"/>
          </a:xfrm>
          <a:prstGeom prst="rect">
            <a:avLst/>
          </a:prstGeom>
        </p:spPr>
        <p:txBody>
          <a:bodyPr vert="horz" lIns="0" tIns="45720" rIns="91440" bIns="0" rtlCol="0" anchor="ctr" anchorCtr="0">
            <a:normAutofit/>
          </a:bodyPr>
          <a:lstStyle/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9283" y="135957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4764" y="6621779"/>
            <a:ext cx="611397" cy="2121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FEA2E03D-9F5B-5343-B21F-62525800774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89C958-A283-8F4B-856A-D0648BBC430D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954" y="6551896"/>
            <a:ext cx="894047" cy="212147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54623" y="6559209"/>
            <a:ext cx="4114800" cy="2886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1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kern="0" spc="100" dirty="0">
                <a:cs typeface="Arial Narrow"/>
              </a:rPr>
              <a:t>TENNECO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890823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871" r:id="rId2"/>
    <p:sldLayoutId id="2147483856" r:id="rId3"/>
    <p:sldLayoutId id="2147483868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4" r:id="rId10"/>
    <p:sldLayoutId id="2147483865" r:id="rId11"/>
    <p:sldLayoutId id="2147483862" r:id="rId12"/>
    <p:sldLayoutId id="2147483863" r:id="rId13"/>
    <p:sldLayoutId id="2147483866" r:id="rId14"/>
    <p:sldLayoutId id="2147483867" r:id="rId15"/>
    <p:sldLayoutId id="2147483873" r:id="rId16"/>
    <p:sldLayoutId id="2147483872" r:id="rId17"/>
    <p:sldLayoutId id="2147483874" r:id="rId18"/>
    <p:sldLayoutId id="2147483793" r:id="rId19"/>
  </p:sldLayoutIdLst>
  <p:hf hdr="0" dt="0"/>
  <p:txStyles>
    <p:titleStyle>
      <a:lvl1pPr algn="l" defTabSz="342874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0725" indent="-210725" algn="l" defTabSz="342874" rtl="0" eaLnBrk="1" latinLnBrk="0" hangingPunct="1">
        <a:spcBef>
          <a:spcPct val="20000"/>
        </a:spcBef>
        <a:buClr>
          <a:schemeClr val="tx1"/>
        </a:buClr>
        <a:buSzPct val="110000"/>
        <a:buFont typeface="Arial" panose="020B0604020202020204" pitchFamily="34" charset="0"/>
        <a:buChar char="•"/>
        <a:defRPr sz="22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557171" indent="-214297" algn="l" defTabSz="342874" rtl="0" eaLnBrk="1" latinLnBrk="0" hangingPunct="1">
        <a:spcBef>
          <a:spcPct val="20000"/>
        </a:spcBef>
        <a:buClr>
          <a:schemeClr val="tx1"/>
        </a:buClr>
        <a:buFont typeface="Segoe UI" panose="020B0502040204020203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7" indent="-128579" algn="l" defTabSz="342874" rtl="0" eaLnBrk="1" latinLnBrk="0" hangingPunct="1">
        <a:spcBef>
          <a:spcPct val="20000"/>
        </a:spcBef>
        <a:buClr>
          <a:schemeClr val="tx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1" indent="-171438" algn="l" defTabSz="342874" rtl="0" eaLnBrk="1" latinLnBrk="0" hangingPunct="1">
        <a:spcBef>
          <a:spcPct val="20000"/>
        </a:spcBef>
        <a:buClr>
          <a:schemeClr val="tx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33339" algn="l" defTabSz="342874" rtl="0" eaLnBrk="1" latinLnBrk="0" hangingPunct="1">
        <a:spcBef>
          <a:spcPct val="20000"/>
        </a:spcBef>
        <a:buClr>
          <a:schemeClr val="tx1"/>
        </a:buClr>
        <a:buSzPct val="110000"/>
        <a:buFont typeface="Arial" panose="020B0604020202020204" pitchFamily="34" charset="0"/>
        <a:buChar char="•"/>
        <a:defRPr sz="10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810" indent="-171438" algn="l" defTabSz="34287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3" indent="-171438" algn="l" defTabSz="34287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34287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4" indent="-171438" algn="l" defTabSz="34287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7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74" algn="l" defTabSz="34287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50" algn="l" defTabSz="34287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34287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34287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2" algn="l" defTabSz="34287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7" algn="l" defTabSz="34287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34287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4" algn="l" defTabSz="34287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6961B-0D14-408D-9B44-A82B26646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799" y="1100424"/>
            <a:ext cx="8353425" cy="1107354"/>
          </a:xfrm>
        </p:spPr>
        <p:txBody>
          <a:bodyPr/>
          <a:lstStyle/>
          <a:p>
            <a:r>
              <a:rPr lang="ca-ES" sz="3200" dirty="0"/>
              <a:t>BCV29253TK</a:t>
            </a:r>
            <a:br>
              <a:rPr lang="ca-ES" sz="3200" dirty="0"/>
            </a:br>
            <a:r>
              <a:rPr lang="uk-UA" sz="3200" dirty="0" smtClean="0"/>
              <a:t>Оновлення специфікації продукту</a:t>
            </a:r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09F22F-7342-4C99-AF00-7928D814F4C1}"/>
              </a:ext>
            </a:extLst>
          </p:cNvPr>
          <p:cNvSpPr txBox="1"/>
          <p:nvPr/>
        </p:nvSpPr>
        <p:spPr>
          <a:xfrm>
            <a:off x="4052272" y="2598006"/>
            <a:ext cx="2801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32">
              <a:defRPr/>
            </a:pPr>
            <a:r>
              <a:rPr lang="en-US" sz="2400" dirty="0">
                <a:solidFill>
                  <a:srgbClr val="272524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[</a:t>
            </a:r>
            <a:r>
              <a:rPr lang="ru-UA" sz="2400" dirty="0">
                <a:solidFill>
                  <a:srgbClr val="272524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31 </a:t>
            </a:r>
            <a:r>
              <a:rPr lang="uk-UA" sz="2400" dirty="0">
                <a:solidFill>
                  <a:srgbClr val="272524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т</a:t>
            </a:r>
            <a:r>
              <a:rPr lang="uk-UA" sz="2400" dirty="0" smtClean="0">
                <a:solidFill>
                  <a:srgbClr val="272524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равня</a:t>
            </a:r>
            <a:r>
              <a:rPr lang="ru-UA" sz="2400" dirty="0" smtClean="0">
                <a:solidFill>
                  <a:srgbClr val="272524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UA" sz="2400" dirty="0">
                <a:solidFill>
                  <a:srgbClr val="272524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2022г.</a:t>
            </a:r>
            <a:r>
              <a:rPr lang="en-US" sz="2400" dirty="0">
                <a:solidFill>
                  <a:srgbClr val="272524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183987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222C7B-1A58-40C5-8DD5-B4509FB9D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800" dirty="0" smtClean="0"/>
              <a:t>Оновлення специфікації продукту</a:t>
            </a:r>
            <a:endParaRPr lang="it-IT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11AC2679-A491-46EE-9577-BE9D0F159D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A2E03D-9F5B-5343-B21F-62525800774A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44E6008-D4BE-4B30-A7CF-F85F2FA09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kern="0" spc="100">
                <a:cs typeface="Arial Narrow"/>
              </a:rPr>
              <a:t>TENNECO CONFIDENTIAL</a:t>
            </a:r>
            <a:endParaRPr lang="en-US" kern="0" spc="100" dirty="0">
              <a:cs typeface="Arial Narrow"/>
            </a:endParaRP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41114E1-62F3-4B2E-8652-8520608A2D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289" y="1352940"/>
            <a:ext cx="11159776" cy="5105010"/>
          </a:xfrm>
        </p:spPr>
        <p:txBody>
          <a:bodyPr>
            <a:normAutofit/>
          </a:bodyPr>
          <a:lstStyle/>
          <a:p>
            <a:r>
              <a:rPr lang="uk-UA" sz="1800" dirty="0" smtClean="0"/>
              <a:t>Починаючи з 1 кварталу 2021 року специфікація для </a:t>
            </a:r>
            <a:r>
              <a:rPr lang="uk-UA" sz="1800" dirty="0" smtClean="0"/>
              <a:t> BCV29253TK </a:t>
            </a:r>
          </a:p>
          <a:p>
            <a:pPr marL="0" indent="0">
              <a:buNone/>
            </a:pPr>
            <a:r>
              <a:rPr lang="uk-UA" sz="1800" dirty="0" smtClean="0"/>
              <a:t>була модернізована з урахуванням різних елементів</a:t>
            </a:r>
          </a:p>
          <a:p>
            <a:r>
              <a:rPr lang="uk-UA" sz="1800" dirty="0" smtClean="0"/>
              <a:t>НЕСУЧА ПЛАСТИНА замінена з плоскої на пластину з </a:t>
            </a:r>
          </a:p>
          <a:p>
            <a:pPr marL="0" indent="0">
              <a:buNone/>
            </a:pPr>
            <a:r>
              <a:rPr lang="uk-UA" sz="1800" dirty="0" smtClean="0"/>
              <a:t>    тепловими «плитами».</a:t>
            </a:r>
          </a:p>
          <a:p>
            <a:pPr marL="0" indent="0">
              <a:buNone/>
            </a:pPr>
            <a:r>
              <a:rPr lang="uk-UA" sz="1800" dirty="0" smtClean="0"/>
              <a:t>	- Переваги: кращий відвід тепла і, як наслідок, </a:t>
            </a:r>
          </a:p>
          <a:p>
            <a:pPr marL="0" indent="0">
              <a:buNone/>
            </a:pPr>
            <a:r>
              <a:rPr lang="uk-UA" sz="1800" dirty="0" smtClean="0"/>
              <a:t>        краща зносостійкість</a:t>
            </a:r>
          </a:p>
          <a:p>
            <a:pPr marL="0" indent="0">
              <a:buNone/>
            </a:pPr>
            <a:endParaRPr lang="uk-UA" sz="1800" dirty="0" smtClean="0"/>
          </a:p>
          <a:p>
            <a:r>
              <a:rPr lang="uk-UA" sz="1800" dirty="0" smtClean="0"/>
              <a:t>ФРИКЦІЙНИЙ МАТЕРІАЛ замінений з FER4550G на FER4550M</a:t>
            </a:r>
          </a:p>
          <a:p>
            <a:pPr marL="0" indent="0">
              <a:buNone/>
            </a:pPr>
            <a:r>
              <a:rPr lang="uk-UA" sz="1800" dirty="0" smtClean="0"/>
              <a:t>	- Переваги:</a:t>
            </a:r>
          </a:p>
          <a:p>
            <a:pPr lvl="2"/>
            <a:r>
              <a:rPr lang="uk-UA" sz="1800" dirty="0" smtClean="0"/>
              <a:t>перехід на формулу суміші, що не містить міді, відповідно до законодавства NSF та екологічних вимог;</a:t>
            </a:r>
          </a:p>
          <a:p>
            <a:pPr lvl="2"/>
            <a:r>
              <a:rPr lang="uk-UA" sz="1800" dirty="0" smtClean="0"/>
              <a:t>підвищена зносостійкість (див. наступні слайди =&gt; порівняльні випробування)</a:t>
            </a:r>
          </a:p>
          <a:p>
            <a:pPr lvl="2"/>
            <a:r>
              <a:rPr lang="uk-UA" sz="1800" dirty="0" smtClean="0"/>
              <a:t> фрикційний матеріал FER4550M повністю відповідає стандарту R90 і ухвалений у відповідності із правилами ЕС без будь-яких компромісів відносно гальмівного шляху.</a:t>
            </a:r>
          </a:p>
          <a:p>
            <a:r>
              <a:rPr lang="uk-UA" sz="1800" dirty="0" smtClean="0"/>
              <a:t>Інші характеристики продукту (пружини PTS OE, зелене покриття) не змінилися.</a:t>
            </a:r>
            <a:endParaRPr lang="uk-UA" sz="1800" dirty="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1D3ECC7A-3B01-4DDA-BC26-A0CD2C5173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uk-UA" dirty="0" smtClean="0"/>
              <a:t>ФАКТИ ТА ЗАГАЛЬНІ ВІДОМОСТІ</a:t>
            </a:r>
            <a:endParaRPr lang="it-IT" dirty="0"/>
          </a:p>
        </p:txBody>
      </p:sp>
      <p:pic>
        <p:nvPicPr>
          <p:cNvPr id="1026" name="Immagine 7">
            <a:extLst>
              <a:ext uri="{FF2B5EF4-FFF2-40B4-BE49-F238E27FC236}">
                <a16:creationId xmlns:a16="http://schemas.microsoft.com/office/drawing/2014/main" id="{8E2B307E-AD91-4FA1-B239-A002048E7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045" y="1680539"/>
            <a:ext cx="1752990" cy="160509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Immagine 2">
            <a:extLst>
              <a:ext uri="{FF2B5EF4-FFF2-40B4-BE49-F238E27FC236}">
                <a16:creationId xmlns:a16="http://schemas.microsoft.com/office/drawing/2014/main" id="{CEFB0E61-29C0-4D32-B54E-CDBF61D94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6887" y="1689833"/>
            <a:ext cx="1827541" cy="160509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14A3C4A-DF70-4D03-8F90-2A0CFB8CCA33}"/>
              </a:ext>
            </a:extLst>
          </p:cNvPr>
          <p:cNvSpPr txBox="1"/>
          <p:nvPr/>
        </p:nvSpPr>
        <p:spPr>
          <a:xfrm>
            <a:off x="8023897" y="1411797"/>
            <a:ext cx="16281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PREVIOUS VERSION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28568F1-20F9-4F53-AEC1-ACF92BF136A9}"/>
              </a:ext>
            </a:extLst>
          </p:cNvPr>
          <p:cNvSpPr txBox="1"/>
          <p:nvPr/>
        </p:nvSpPr>
        <p:spPr>
          <a:xfrm>
            <a:off x="9776887" y="1411797"/>
            <a:ext cx="15872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CURRENT VERSION</a:t>
            </a:r>
          </a:p>
        </p:txBody>
      </p:sp>
      <p:sp>
        <p:nvSpPr>
          <p:cNvPr id="11" name="Fumetto: rettangolo con angoli arrotondati 10">
            <a:extLst>
              <a:ext uri="{FF2B5EF4-FFF2-40B4-BE49-F238E27FC236}">
                <a16:creationId xmlns:a16="http://schemas.microsoft.com/office/drawing/2014/main" id="{4BEBFED2-BB6F-4CC0-9AF7-95297871475F}"/>
              </a:ext>
            </a:extLst>
          </p:cNvPr>
          <p:cNvSpPr/>
          <p:nvPr/>
        </p:nvSpPr>
        <p:spPr>
          <a:xfrm>
            <a:off x="11364181" y="1024128"/>
            <a:ext cx="721323" cy="579438"/>
          </a:xfrm>
          <a:prstGeom prst="wedgeRoundRectCallout">
            <a:avLst>
              <a:gd name="adj1" fmla="val -106363"/>
              <a:gd name="adj2" fmla="val 111934"/>
              <a:gd name="adj3" fmla="val 16667"/>
            </a:avLst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800" b="1" dirty="0" err="1">
                <a:solidFill>
                  <a:schemeClr val="tx1"/>
                </a:solidFill>
              </a:rPr>
              <a:t>Improved</a:t>
            </a:r>
            <a:r>
              <a:rPr lang="it-IT" sz="800" b="1" dirty="0">
                <a:solidFill>
                  <a:schemeClr val="tx1"/>
                </a:solidFill>
              </a:rPr>
              <a:t> </a:t>
            </a:r>
            <a:r>
              <a:rPr lang="it-IT" sz="800" b="1" dirty="0" err="1">
                <a:solidFill>
                  <a:schemeClr val="tx1"/>
                </a:solidFill>
              </a:rPr>
              <a:t>backplate</a:t>
            </a:r>
            <a:endParaRPr lang="it-IT" sz="800" b="1" dirty="0">
              <a:solidFill>
                <a:schemeClr val="tx1"/>
              </a:solidFill>
            </a:endParaRPr>
          </a:p>
        </p:txBody>
      </p:sp>
      <p:sp>
        <p:nvSpPr>
          <p:cNvPr id="15" name="Fumetto: rettangolo con angoli arrotondati 14">
            <a:extLst>
              <a:ext uri="{FF2B5EF4-FFF2-40B4-BE49-F238E27FC236}">
                <a16:creationId xmlns:a16="http://schemas.microsoft.com/office/drawing/2014/main" id="{C202AA82-9663-446F-BDCD-5A8A4ACDE533}"/>
              </a:ext>
            </a:extLst>
          </p:cNvPr>
          <p:cNvSpPr/>
          <p:nvPr/>
        </p:nvSpPr>
        <p:spPr>
          <a:xfrm>
            <a:off x="11003519" y="3501949"/>
            <a:ext cx="949782" cy="579438"/>
          </a:xfrm>
          <a:prstGeom prst="wedgeRoundRectCallout">
            <a:avLst>
              <a:gd name="adj1" fmla="val -89563"/>
              <a:gd name="adj2" fmla="val -186570"/>
              <a:gd name="adj3" fmla="val 16667"/>
            </a:avLst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800" b="1" dirty="0" err="1">
                <a:solidFill>
                  <a:schemeClr val="tx1"/>
                </a:solidFill>
              </a:rPr>
              <a:t>Same</a:t>
            </a:r>
            <a:r>
              <a:rPr lang="it-IT" sz="800" b="1" dirty="0">
                <a:solidFill>
                  <a:schemeClr val="tx1"/>
                </a:solidFill>
              </a:rPr>
              <a:t> OE </a:t>
            </a:r>
            <a:r>
              <a:rPr lang="it-IT" sz="800" b="1" dirty="0" err="1">
                <a:solidFill>
                  <a:schemeClr val="tx1"/>
                </a:solidFill>
              </a:rPr>
              <a:t>quality</a:t>
            </a:r>
            <a:r>
              <a:rPr lang="it-IT" sz="800" b="1" dirty="0">
                <a:solidFill>
                  <a:schemeClr val="tx1"/>
                </a:solidFill>
              </a:rPr>
              <a:t> </a:t>
            </a:r>
            <a:r>
              <a:rPr lang="it-IT" sz="800" b="1" dirty="0" err="1">
                <a:solidFill>
                  <a:schemeClr val="tx1"/>
                </a:solidFill>
              </a:rPr>
              <a:t>accessories</a:t>
            </a:r>
            <a:r>
              <a:rPr lang="it-IT" sz="800" b="1" dirty="0">
                <a:solidFill>
                  <a:schemeClr val="tx1"/>
                </a:solidFill>
              </a:rPr>
              <a:t> and coating</a:t>
            </a:r>
          </a:p>
        </p:txBody>
      </p:sp>
    </p:spTree>
    <p:extLst>
      <p:ext uri="{BB962C8B-B14F-4D97-AF65-F5344CB8AC3E}">
        <p14:creationId xmlns:p14="http://schemas.microsoft.com/office/powerpoint/2010/main" val="24876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1D92BE5C-4A1A-4C1C-97F6-B4F851199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83" y="119968"/>
            <a:ext cx="10945480" cy="1024128"/>
          </a:xfrm>
        </p:spPr>
        <p:txBody>
          <a:bodyPr>
            <a:normAutofit fontScale="90000"/>
          </a:bodyPr>
          <a:lstStyle/>
          <a:p>
            <a:r>
              <a:rPr lang="uk-UA" dirty="0"/>
              <a:t>Порівняння зносу гальмівних колодок в мм при використанні фрикційних матеріалів FER4550G і FER4550M</a:t>
            </a:r>
            <a:br>
              <a:rPr lang="uk-UA" dirty="0"/>
            </a:br>
            <a:r>
              <a:rPr lang="uk-UA" dirty="0"/>
              <a:t>в залежності від зростання температури</a:t>
            </a:r>
            <a:endParaRPr lang="en-US" dirty="0"/>
          </a:p>
        </p:txBody>
      </p:sp>
      <p:sp>
        <p:nvSpPr>
          <p:cNvPr id="3" name="Contenidor de número de diapositiva 2">
            <a:extLst>
              <a:ext uri="{FF2B5EF4-FFF2-40B4-BE49-F238E27FC236}">
                <a16:creationId xmlns:a16="http://schemas.microsoft.com/office/drawing/2014/main" id="{3C486F9A-26C9-4E70-8140-EA3F3F9CF0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A2E03D-9F5B-5343-B21F-62525800774A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4" name="Contenidor de peu de pàgina 3">
            <a:extLst>
              <a:ext uri="{FF2B5EF4-FFF2-40B4-BE49-F238E27FC236}">
                <a16:creationId xmlns:a16="http://schemas.microsoft.com/office/drawing/2014/main" id="{AC2C10AC-B1DD-4FD6-A97A-5B48455D8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kern="0" spc="100">
                <a:cs typeface="Arial Narrow"/>
              </a:rPr>
              <a:t>TENNECO CONFIDENTIAL</a:t>
            </a:r>
            <a:endParaRPr lang="en-US" kern="0" spc="100" dirty="0">
              <a:cs typeface="Arial Narrow"/>
            </a:endParaRPr>
          </a:p>
        </p:txBody>
      </p:sp>
      <p:pic>
        <p:nvPicPr>
          <p:cNvPr id="9" name="Immagine 7">
            <a:extLst>
              <a:ext uri="{FF2B5EF4-FFF2-40B4-BE49-F238E27FC236}">
                <a16:creationId xmlns:a16="http://schemas.microsoft.com/office/drawing/2014/main" id="{803F0540-6E42-4FC8-86CF-17B27F5BE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1144096"/>
            <a:ext cx="9105900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859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974F4B33-A0C2-4A76-B2A3-047B11859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84" y="343938"/>
            <a:ext cx="10945480" cy="1024128"/>
          </a:xfrm>
        </p:spPr>
        <p:txBody>
          <a:bodyPr>
            <a:normAutofit fontScale="90000"/>
          </a:bodyPr>
          <a:lstStyle/>
          <a:p>
            <a:r>
              <a:rPr lang="uk-UA" dirty="0"/>
              <a:t>Порівняння зносу гальмівних колодок і дисків в грамах при використанні фрикційних матеріалів FER4550G і FER4550M</a:t>
            </a:r>
            <a:br>
              <a:rPr lang="uk-UA" dirty="0"/>
            </a:br>
            <a:endParaRPr lang="en-US" dirty="0"/>
          </a:p>
        </p:txBody>
      </p:sp>
      <p:sp>
        <p:nvSpPr>
          <p:cNvPr id="3" name="Contenidor de número de diapositiva 2">
            <a:extLst>
              <a:ext uri="{FF2B5EF4-FFF2-40B4-BE49-F238E27FC236}">
                <a16:creationId xmlns:a16="http://schemas.microsoft.com/office/drawing/2014/main" id="{62063A7B-5151-43FC-974B-C5D657587C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A2E03D-9F5B-5343-B21F-62525800774A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4" name="Contenidor de peu de pàgina 3">
            <a:extLst>
              <a:ext uri="{FF2B5EF4-FFF2-40B4-BE49-F238E27FC236}">
                <a16:creationId xmlns:a16="http://schemas.microsoft.com/office/drawing/2014/main" id="{F6B5C73C-C49A-4136-B3A4-68D983591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kern="0" spc="100">
                <a:cs typeface="Arial Narrow"/>
              </a:rPr>
              <a:t>TENNECO CONFIDENTIAL</a:t>
            </a:r>
            <a:endParaRPr lang="en-US" kern="0" spc="100" dirty="0">
              <a:cs typeface="Arial Narrow"/>
            </a:endParaRPr>
          </a:p>
        </p:txBody>
      </p:sp>
      <p:pic>
        <p:nvPicPr>
          <p:cNvPr id="12" name="Immagine 9">
            <a:extLst>
              <a:ext uri="{FF2B5EF4-FFF2-40B4-BE49-F238E27FC236}">
                <a16:creationId xmlns:a16="http://schemas.microsoft.com/office/drawing/2014/main" id="{374AEB59-B472-43AC-8070-945E36365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152" y="1485900"/>
            <a:ext cx="9305925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02768"/>
      </p:ext>
    </p:extLst>
  </p:cSld>
  <p:clrMapOvr>
    <a:masterClrMapping/>
  </p:clrMapOvr>
</p:sld>
</file>

<file path=ppt/theme/theme1.xml><?xml version="1.0" encoding="utf-8"?>
<a:theme xmlns:a="http://schemas.openxmlformats.org/drawingml/2006/main" name="Tenneco Enterprise">
  <a:themeElements>
    <a:clrScheme name="Tenneco">
      <a:dk1>
        <a:srgbClr val="272524"/>
      </a:dk1>
      <a:lt1>
        <a:srgbClr val="FFFFFF"/>
      </a:lt1>
      <a:dk2>
        <a:srgbClr val="00578D"/>
      </a:dk2>
      <a:lt2>
        <a:srgbClr val="F2F2F2"/>
      </a:lt2>
      <a:accent1>
        <a:srgbClr val="448291"/>
      </a:accent1>
      <a:accent2>
        <a:srgbClr val="7DB6D1"/>
      </a:accent2>
      <a:accent3>
        <a:srgbClr val="91A93B"/>
      </a:accent3>
      <a:accent4>
        <a:srgbClr val="66BF89"/>
      </a:accent4>
      <a:accent5>
        <a:srgbClr val="E1AD19"/>
      </a:accent5>
      <a:accent6>
        <a:srgbClr val="F58220"/>
      </a:accent6>
      <a:hlink>
        <a:srgbClr val="0563C1"/>
      </a:hlink>
      <a:folHlink>
        <a:srgbClr val="954F72"/>
      </a:folHlink>
    </a:clrScheme>
    <a:fontScheme name="Tenneco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>
            <a:solidFill>
              <a:schemeClr val="accent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nneco PPT template 2.3 default.pptx" id="{C41C4276-9C93-46B6-8390-B68C954E42FE}" vid="{8C12A98B-D370-41B8-A698-0985DD4A7F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c28b01270a741659ca1702f61e5905d xmlns="13102e63-8df2-463d-b456-b153fd94878f">
      <Terms xmlns="http://schemas.microsoft.com/office/infopath/2007/PartnerControls"/>
    </ac28b01270a741659ca1702f61e5905d>
    <hd313e3cdfe647b3a6b09e2e2bc5fac2 xmlns="13102e63-8df2-463d-b456-b153fd94878f">
      <Terms xmlns="http://schemas.microsoft.com/office/infopath/2007/PartnerControls">
        <TermInfo xmlns="http://schemas.microsoft.com/office/infopath/2007/PartnerControls">
          <TermName xmlns="http://schemas.microsoft.com/office/infopath/2007/PartnerControls">Function</TermName>
          <TermId xmlns="http://schemas.microsoft.com/office/infopath/2007/PartnerControls">ae29062b-af98-4a35-a748-b0a4bdb4b1fa</TermId>
        </TermInfo>
      </Terms>
    </hd313e3cdfe647b3a6b09e2e2bc5fac2>
    <TaxCatchAll xmlns="484c8c59-755d-4516-b8d2-1621b38262b4"/>
    <TaxKeywordTaxHTField xmlns="484c8c59-755d-4516-b8d2-1621b38262b4">
      <Terms xmlns="http://schemas.microsoft.com/office/infopath/2007/PartnerControls"/>
    </TaxKeywordTaxHTField>
    <n098ebb87c784f83a42ec9af1bd9cecf xmlns="13102e63-8df2-463d-b456-b153fd94878f">
      <Terms xmlns="http://schemas.microsoft.com/office/infopath/2007/PartnerControls"/>
    </n098ebb87c784f83a42ec9af1bd9cecf>
    <b0caa8eb156f4565967e6e39d216d06b xmlns="8b6554e0-6c02-4d94-8886-01899cf0d43b">
      <Terms xmlns="http://schemas.microsoft.com/office/infopath/2007/PartnerControls">
        <TermInfo xmlns="http://schemas.microsoft.com/office/infopath/2007/PartnerControls">
          <TermName xmlns="http://schemas.microsoft.com/office/infopath/2007/PartnerControls"/>
          <TermId xmlns="http://schemas.microsoft.com/office/infopath/2007/PartnerControls">94dd1d05-d422-4901-bbbe-44330005c902</TermId>
        </TermInfo>
      </Terms>
    </b0caa8eb156f4565967e6e39d216d06b>
    <b02ef9c9ba2b47a7a966ec85f27fc64b xmlns="13102e63-8df2-463d-b456-b153fd94878f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Communications</TermName>
          <TermId xmlns="http://schemas.microsoft.com/office/infopath/2007/PartnerControls">55433342-d803-4d30-a5b5-f7b631e0c9e4</TermId>
        </TermInfo>
      </Terms>
    </b02ef9c9ba2b47a7a966ec85f27fc64b>
    <Owner xmlns="13102e63-8df2-463d-b456-b153fd94878f">
      <UserInfo>
        <DisplayName/>
        <AccountId xsi:nil="true"/>
        <AccountType/>
      </UserInfo>
    </Owner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SPARK Document" ma:contentTypeID="0x01010045287B932D1C4739A0C406ADC0B4048A009270AAE63D29E04E9E0928E0358E5E34" ma:contentTypeVersion="25" ma:contentTypeDescription="SPARK Document" ma:contentTypeScope="" ma:versionID="dc716e643f43065b9c7c394e1fc20688">
  <xsd:schema xmlns:xsd="http://www.w3.org/2001/XMLSchema" xmlns:xs="http://www.w3.org/2001/XMLSchema" xmlns:p="http://schemas.microsoft.com/office/2006/metadata/properties" xmlns:ns2="484c8c59-755d-4516-b8d2-1621b38262b4" xmlns:ns3="13102e63-8df2-463d-b456-b153fd94878f" xmlns:ns4="2687f766-4be3-4880-9edf-1b799a921cf0" xmlns:ns5="8b6554e0-6c02-4d94-8886-01899cf0d43b" xmlns:ns6="ff419a93-e4fe-4e30-b1e4-d2b91798e0a1" targetNamespace="http://schemas.microsoft.com/office/2006/metadata/properties" ma:root="true" ma:fieldsID="273087c266cd51206f12587545e372aa" ns2:_="" ns3:_="" ns4:_="" ns5:_="" ns6:_="">
    <xsd:import namespace="484c8c59-755d-4516-b8d2-1621b38262b4"/>
    <xsd:import namespace="13102e63-8df2-463d-b456-b153fd94878f"/>
    <xsd:import namespace="2687f766-4be3-4880-9edf-1b799a921cf0"/>
    <xsd:import namespace="8b6554e0-6c02-4d94-8886-01899cf0d43b"/>
    <xsd:import namespace="ff419a93-e4fe-4e30-b1e4-d2b91798e0a1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3:b02ef9c9ba2b47a7a966ec85f27fc64b" minOccurs="0"/>
                <xsd:element ref="ns3:hd313e3cdfe647b3a6b09e2e2bc5fac2" minOccurs="0"/>
                <xsd:element ref="ns3:n098ebb87c784f83a42ec9af1bd9cecf" minOccurs="0"/>
                <xsd:element ref="ns3:Owner" minOccurs="0"/>
                <xsd:element ref="ns3:ac28b01270a741659ca1702f61e5905d" minOccurs="0"/>
                <xsd:element ref="ns2:TaxKeywordTaxHTField" minOccurs="0"/>
                <xsd:element ref="ns5:b0caa8eb156f4565967e6e39d216d06b" minOccurs="0"/>
                <xsd:element ref="ns6:MediaServiceMetadata" minOccurs="0"/>
                <xsd:element ref="ns6:MediaServiceFastMetadata" minOccurs="0"/>
                <xsd:element ref="ns6:MediaServiceDateTaken" minOccurs="0"/>
                <xsd:element ref="ns6:MediaServiceAutoTags" minOccurs="0"/>
                <xsd:element ref="ns6:MediaServiceGenerationTime" minOccurs="0"/>
                <xsd:element ref="ns6:MediaServiceEventHashCode" minOccurs="0"/>
                <xsd:element ref="ns4:SharedWithUsers" minOccurs="0"/>
                <xsd:element ref="ns4:SharedWithDetails" minOccurs="0"/>
                <xsd:element ref="ns6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4c8c59-755d-4516-b8d2-1621b38262b4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description="" ma:hidden="true" ma:list="{bead67b2-3dd1-469e-a19d-5ff88f4126c7}" ma:internalName="TaxCatchAll" ma:showField="CatchAllData" ma:web="2687f766-4be3-4880-9edf-1b799a921cf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9" nillable="true" ma:displayName="Taxonomy Catch All Column1" ma:description="" ma:hidden="true" ma:list="{bead67b2-3dd1-469e-a19d-5ff88f4126c7}" ma:internalName="TaxCatchAllLabel" ma:readOnly="true" ma:showField="CatchAllDataLabel" ma:web="2687f766-4be3-4880-9edf-1b799a921cf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9" nillable="true" ma:taxonomy="true" ma:internalName="TaxKeywordTaxHTField" ma:taxonomyFieldName="TaxKeyword" ma:displayName="Enterprise Keywords" ma:fieldId="{23f27201-bee3-471e-b2e7-b64fd8b7ca38}" ma:taxonomyMulti="true" ma:sspId="cbea00ae-146f-4734-bc99-e4bfd008ad0f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102e63-8df2-463d-b456-b153fd94878f" elementFormDefault="qualified">
    <xsd:import namespace="http://schemas.microsoft.com/office/2006/documentManagement/types"/>
    <xsd:import namespace="http://schemas.microsoft.com/office/infopath/2007/PartnerControls"/>
    <xsd:element name="b02ef9c9ba2b47a7a966ec85f27fc64b" ma:index="10" nillable="true" ma:taxonomy="true" ma:internalName="b02ef9c9ba2b47a7a966ec85f27fc64b" ma:taxonomyFieldName="Team" ma:displayName="Team" ma:default="4;#Communications|55433342-d803-4d30-a5b5-f7b631e0c9e4" ma:fieldId="{b02ef9c9-ba2b-47a7-a966-ec85f27fc64b}" ma:taxonomyMulti="true" ma:sspId="cbea00ae-146f-4734-bc99-e4bfd008ad0f" ma:termSetId="e75d72a3-1f4f-474a-80bd-cd7cc4e4395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d313e3cdfe647b3a6b09e2e2bc5fac2" ma:index="12" nillable="true" ma:taxonomy="true" ma:internalName="hd313e3cdfe647b3a6b09e2e2bc5fac2" ma:taxonomyFieldName="TeamType" ma:displayName="Team Type" ma:default="6;#Function|ae29062b-af98-4a35-a748-b0a4bdb4b1fa" ma:fieldId="{1d313e3c-dfe6-47b3-a6b0-9e2e2bc5fac2}" ma:sspId="cbea00ae-146f-4734-bc99-e4bfd008ad0f" ma:termSetId="14664bb3-b598-4762-9d05-d5b859d6e09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098ebb87c784f83a42ec9af1bd9cecf" ma:index="14" nillable="true" ma:taxonomy="true" ma:internalName="n098ebb87c784f83a42ec9af1bd9cecf" ma:taxonomyFieldName="Topic" ma:displayName="Topic" ma:fieldId="{7098ebb8-7c78-4f83-a42e-c9af1bd9cecf}" ma:sspId="cbea00ae-146f-4734-bc99-e4bfd008ad0f" ma:termSetId="8ca3fd85-7b5c-42e6-a6be-bfca5e18272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wner" ma:index="16" nillable="true" ma:displayName="Owner" ma:description="Please select the owner this content applied to" ma:SharePointGroup="0" ma:internalName="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c28b01270a741659ca1702f61e5905d" ma:index="17" nillable="true" ma:taxonomy="true" ma:internalName="ac28b01270a741659ca1702f61e5905d" ma:taxonomyFieldName="ResourceType" ma:displayName="Resource Type" ma:fieldId="{ac28b012-70a7-4165-9ca1-702f61e5905d}" ma:sspId="cbea00ae-146f-4734-bc99-e4bfd008ad0f" ma:termSetId="5792e98d-b39f-42d0-961b-31f9dd407dee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87f766-4be3-4880-9edf-1b799a921cf0" elementFormDefault="qualified">
    <xsd:import namespace="http://schemas.microsoft.com/office/2006/documentManagement/types"/>
    <xsd:import namespace="http://schemas.microsoft.com/office/infopath/2007/PartnerControls"/>
    <xsd:element name="SharedWithUsers" ma:index="2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6554e0-6c02-4d94-8886-01899cf0d43b" elementFormDefault="qualified">
    <xsd:import namespace="http://schemas.microsoft.com/office/2006/documentManagement/types"/>
    <xsd:import namespace="http://schemas.microsoft.com/office/infopath/2007/PartnerControls"/>
    <xsd:element name="b0caa8eb156f4565967e6e39d216d06b" ma:index="21" nillable="true" ma:taxonomy="true" ma:internalName="b0caa8eb156f4565967e6e39d216d06b" ma:taxonomyFieldName="Languages" ma:displayName="Languages" ma:default="1;#English|32ca1fd3-5f6e-4457-8601-3240b5297d4c" ma:fieldId="{b0caa8eb-156f-4565-967e-6e39d216d06b}" ma:sspId="cbea00ae-146f-4734-bc99-e4bfd008ad0f" ma:termSetId="13968a71-4658-49c9-b045-7681c6d58b3b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419a93-e4fe-4e30-b1e4-d2b91798e0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2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6" nillable="true" ma:displayName="Tags" ma:internalName="MediaServiceAutoTags" ma:readOnly="true">
      <xsd:simpleType>
        <xsd:restriction base="dms:Text"/>
      </xsd:simpleType>
    </xsd:element>
    <xsd:element name="MediaServiceGenerationTime" ma:index="2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3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85D069B-D1CD-4CA8-B708-14136CD06A0E}">
  <ds:schemaRefs>
    <ds:schemaRef ds:uri="http://purl.org/dc/terms/"/>
    <ds:schemaRef ds:uri="http://schemas.microsoft.com/office/2006/metadata/properties"/>
    <ds:schemaRef ds:uri="http://schemas.openxmlformats.org/package/2006/metadata/core-properties"/>
    <ds:schemaRef ds:uri="13102e63-8df2-463d-b456-b153fd94878f"/>
    <ds:schemaRef ds:uri="http://www.w3.org/XML/1998/namespace"/>
    <ds:schemaRef ds:uri="http://purl.org/dc/elements/1.1/"/>
    <ds:schemaRef ds:uri="ff419a93-e4fe-4e30-b1e4-d2b91798e0a1"/>
    <ds:schemaRef ds:uri="484c8c59-755d-4516-b8d2-1621b38262b4"/>
    <ds:schemaRef ds:uri="http://schemas.microsoft.com/office/2006/documentManagement/types"/>
    <ds:schemaRef ds:uri="http://schemas.microsoft.com/office/infopath/2007/PartnerControls"/>
    <ds:schemaRef ds:uri="8b6554e0-6c02-4d94-8886-01899cf0d43b"/>
    <ds:schemaRef ds:uri="2687f766-4be3-4880-9edf-1b799a921cf0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058AA2C-B8F0-473F-B29E-81EBC9A2B9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4c8c59-755d-4516-b8d2-1621b38262b4"/>
    <ds:schemaRef ds:uri="13102e63-8df2-463d-b456-b153fd94878f"/>
    <ds:schemaRef ds:uri="2687f766-4be3-4880-9edf-1b799a921cf0"/>
    <ds:schemaRef ds:uri="8b6554e0-6c02-4d94-8886-01899cf0d43b"/>
    <ds:schemaRef ds:uri="ff419a93-e4fe-4e30-b1e4-d2b91798e0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9CD2D24-FE7C-438A-8DC6-540DB837867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202</TotalTime>
  <Words>193</Words>
  <Application>Microsoft Office PowerPoint</Application>
  <PresentationFormat>Широкоэкранный</PresentationFormat>
  <Paragraphs>29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11" baseType="lpstr">
      <vt:lpstr>Arial</vt:lpstr>
      <vt:lpstr>Arial Narrow</vt:lpstr>
      <vt:lpstr>Calibri</vt:lpstr>
      <vt:lpstr>Segoe UI</vt:lpstr>
      <vt:lpstr>Segoe UI Semibold</vt:lpstr>
      <vt:lpstr>Wingdings</vt:lpstr>
      <vt:lpstr>Tenneco Enterprise</vt:lpstr>
      <vt:lpstr>BCV29253TK Оновлення специфікації продукту</vt:lpstr>
      <vt:lpstr>Оновлення специфікації продукту</vt:lpstr>
      <vt:lpstr>Порівняння зносу гальмівних колодок в мм при використанні фрикційних матеріалів FER4550G і FER4550M в залежності від зростання температури</vt:lpstr>
      <vt:lpstr>Порівняння зносу гальмівних колодок і дисків в грамах при використанні фрикційних матеріалів FER4550G і FER4550M </vt:lpstr>
    </vt:vector>
  </TitlesOfParts>
  <Company>DRiV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Comparative Wear J539 vs</dc:title>
  <dc:creator>Garcia, Artur</dc:creator>
  <cp:lastModifiedBy>Ludmila</cp:lastModifiedBy>
  <cp:revision>29</cp:revision>
  <dcterms:created xsi:type="dcterms:W3CDTF">2022-05-31T07:04:15Z</dcterms:created>
  <dcterms:modified xsi:type="dcterms:W3CDTF">2022-06-06T14:15:37Z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LCID">
    <vt:i4>1033</vt:i4>
  </property>
  <property fmtid="{D5CDD505-2E9C-101B-9397-08002B2CF9AE}" pid="3" name="_Version">
    <vt:lpwstr>12.0.4518</vt:lpwstr>
  </property>
  <property fmtid="{D5CDD505-2E9C-101B-9397-08002B2CF9AE}" pid="4" name="TaxKeyword">
    <vt:lpwstr/>
  </property>
  <property fmtid="{D5CDD505-2E9C-101B-9397-08002B2CF9AE}" pid="5" name="Topic">
    <vt:lpwstr/>
  </property>
  <property fmtid="{D5CDD505-2E9C-101B-9397-08002B2CF9AE}" pid="6" name="ContentTypeId">
    <vt:lpwstr>0x01010045287B932D1C4739A0C406ADC0B4048A009270AAE63D29E04E9E0928E0358E5E34</vt:lpwstr>
  </property>
  <property fmtid="{D5CDD505-2E9C-101B-9397-08002B2CF9AE}" pid="7" name="Team">
    <vt:lpwstr>4;#Communications|55433342-d803-4d30-a5b5-f7b631e0c9e4</vt:lpwstr>
  </property>
  <property fmtid="{D5CDD505-2E9C-101B-9397-08002B2CF9AE}" pid="8" name="ResourceType">
    <vt:lpwstr/>
  </property>
  <property fmtid="{D5CDD505-2E9C-101B-9397-08002B2CF9AE}" pid="9" name="TeamType">
    <vt:lpwstr>6;#Function|ae29062b-af98-4a35-a748-b0a4bdb4b1fa</vt:lpwstr>
  </property>
  <property fmtid="{D5CDD505-2E9C-101B-9397-08002B2CF9AE}" pid="10" name="Languages">
    <vt:lpwstr>1;#|94dd1d05-d422-4901-bbbe-44330005c902</vt:lpwstr>
  </property>
  <property fmtid="{D5CDD505-2E9C-101B-9397-08002B2CF9AE}" pid="11" name="MSIP_Label_7303cfa0-d896-4cc6-b4f0-0d6fcb44e974_Enabled">
    <vt:lpwstr>true</vt:lpwstr>
  </property>
  <property fmtid="{D5CDD505-2E9C-101B-9397-08002B2CF9AE}" pid="12" name="MSIP_Label_7303cfa0-d896-4cc6-b4f0-0d6fcb44e974_SetDate">
    <vt:lpwstr>2022-03-08T15:09:46Z</vt:lpwstr>
  </property>
  <property fmtid="{D5CDD505-2E9C-101B-9397-08002B2CF9AE}" pid="13" name="MSIP_Label_7303cfa0-d896-4cc6-b4f0-0d6fcb44e974_Method">
    <vt:lpwstr>Standard</vt:lpwstr>
  </property>
  <property fmtid="{D5CDD505-2E9C-101B-9397-08002B2CF9AE}" pid="14" name="MSIP_Label_7303cfa0-d896-4cc6-b4f0-0d6fcb44e974_Name">
    <vt:lpwstr>General Not Encrypted</vt:lpwstr>
  </property>
  <property fmtid="{D5CDD505-2E9C-101B-9397-08002B2CF9AE}" pid="15" name="MSIP_Label_7303cfa0-d896-4cc6-b4f0-0d6fcb44e974_SiteId">
    <vt:lpwstr>a33489ef-a7bc-48cc-9660-8a2d7703dcc7</vt:lpwstr>
  </property>
  <property fmtid="{D5CDD505-2E9C-101B-9397-08002B2CF9AE}" pid="16" name="MSIP_Label_7303cfa0-d896-4cc6-b4f0-0d6fcb44e974_ActionId">
    <vt:lpwstr>1343a2ce-de59-4d00-aa98-518ac6d980ae</vt:lpwstr>
  </property>
  <property fmtid="{D5CDD505-2E9C-101B-9397-08002B2CF9AE}" pid="17" name="MSIP_Label_7303cfa0-d896-4cc6-b4f0-0d6fcb44e974_ContentBits">
    <vt:lpwstr>0</vt:lpwstr>
  </property>
</Properties>
</file>